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92C4DC1-C5A1-47F9-969D-5378661E8543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12/7/24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11C968C-E250-4F9A-8BDB-527936A588D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"/>
          <p:cNvGrpSpPr/>
          <p:nvPr/>
        </p:nvGrpSpPr>
        <p:grpSpPr>
          <a:xfrm>
            <a:off x="320040" y="-140400"/>
            <a:ext cx="18287640" cy="10427040"/>
            <a:chOff x="320040" y="-140400"/>
            <a:chExt cx="18287640" cy="10427040"/>
          </a:xfrm>
        </p:grpSpPr>
        <p:pic>
          <p:nvPicPr>
            <p:cNvPr id="42" name="Picture 3" descr=""/>
            <p:cNvPicPr/>
            <p:nvPr/>
          </p:nvPicPr>
          <p:blipFill>
            <a:blip r:embed="rId1"/>
            <a:srcRect l="673" t="0" r="673" b="0"/>
            <a:stretch/>
          </p:blipFill>
          <p:spPr>
            <a:xfrm>
              <a:off x="320040" y="-140400"/>
              <a:ext cx="18287640" cy="10427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3" name="TextBox 4"/>
          <p:cNvSpPr/>
          <p:nvPr/>
        </p:nvSpPr>
        <p:spPr>
          <a:xfrm>
            <a:off x="3292560" y="559800"/>
            <a:ext cx="11997720" cy="20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048"/>
              </a:lnSpc>
            </a:pPr>
            <a:r>
              <a:rPr b="1" lang="en-US" sz="8050" spc="-1" strike="noStrike">
                <a:solidFill>
                  <a:srgbClr val="d9d9d9"/>
                </a:solidFill>
                <a:latin typeface="Roboto Condensed Bold"/>
                <a:ea typeface="Roboto Condensed Bold"/>
              </a:rPr>
              <a:t> </a:t>
            </a:r>
            <a:r>
              <a:rPr b="1" lang="en-US" sz="8050" spc="-1" strike="noStrike">
                <a:solidFill>
                  <a:srgbClr val="d9d9d9"/>
                </a:solidFill>
                <a:latin typeface="Roboto Condensed Bold"/>
                <a:ea typeface="Roboto Condensed Bold"/>
              </a:rPr>
              <a:t>ONGUARD SAFETY DETECTOR</a:t>
            </a:r>
            <a:endParaRPr b="0" lang="en-IN" sz="8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2"/>
          <p:cNvSpPr/>
          <p:nvPr/>
        </p:nvSpPr>
        <p:spPr>
          <a:xfrm>
            <a:off x="2190240" y="1220040"/>
            <a:ext cx="12819240" cy="9066600"/>
          </a:xfrm>
          <a:custGeom>
            <a:avLst/>
            <a:gdLst/>
            <a:ahLst/>
            <a:rect l="l" t="t" r="r" b="b"/>
            <a:pathLst>
              <a:path w="12819466" h="9066859">
                <a:moveTo>
                  <a:pt x="0" y="0"/>
                </a:moveTo>
                <a:lnTo>
                  <a:pt x="12819467" y="0"/>
                </a:lnTo>
                <a:lnTo>
                  <a:pt x="12819467" y="9066859"/>
                </a:lnTo>
                <a:lnTo>
                  <a:pt x="0" y="906685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TextBox 4"/>
          <p:cNvSpPr/>
          <p:nvPr/>
        </p:nvSpPr>
        <p:spPr>
          <a:xfrm>
            <a:off x="6000480" y="16920"/>
            <a:ext cx="4957560" cy="12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799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Canva Sans Bold"/>
                <a:ea typeface="Canva Sans Bold"/>
              </a:rPr>
              <a:t>OBJECTIVE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46" name="TextBox 5"/>
          <p:cNvSpPr/>
          <p:nvPr/>
        </p:nvSpPr>
        <p:spPr>
          <a:xfrm>
            <a:off x="5249160" y="1682280"/>
            <a:ext cx="8935560" cy="18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64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Canva Sans"/>
                <a:ea typeface="Canva Sans"/>
              </a:rPr>
              <a:t>To design and implement an advanced computer vision-based detection system that leverages YOLOv8 models to automatically assess the safety compliance of individuals in images and videos.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47" name="TextBox 6"/>
          <p:cNvSpPr/>
          <p:nvPr/>
        </p:nvSpPr>
        <p:spPr>
          <a:xfrm>
            <a:off x="5128560" y="4540680"/>
            <a:ext cx="9177120" cy="231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64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Canva Sans"/>
                <a:ea typeface="Canva Sans"/>
              </a:rPr>
              <a:t>The system detects whether a person is wearing essential protective equipment, such as helmets and vests, and classifies their safety status into three categories: "safe" (wearing both), "partially safe" (wearing either), or "not safe" (wearing neither). 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48" name="TextBox 7"/>
          <p:cNvSpPr/>
          <p:nvPr/>
        </p:nvSpPr>
        <p:spPr>
          <a:xfrm>
            <a:off x="5040000" y="7691400"/>
            <a:ext cx="8935560" cy="184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>
              <a:lnSpc>
                <a:spcPts val="364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Canva Sans"/>
                <a:ea typeface="Canva Sans"/>
              </a:rPr>
              <a:t>This solution is intended to provide real-time, scalable safety monitoring in hazardous environments, improving workplace safety and reducing the risk of accidents through accurate detection and timely alerts.</a:t>
            </a:r>
            <a:endParaRPr b="0" lang="en-IN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2"/>
          <p:cNvSpPr/>
          <p:nvPr/>
        </p:nvSpPr>
        <p:spPr>
          <a:xfrm>
            <a:off x="737280" y="2079000"/>
            <a:ext cx="3943800" cy="7423920"/>
          </a:xfrm>
          <a:custGeom>
            <a:avLst/>
            <a:gdLst/>
            <a:ahLst/>
            <a:rect l="l" t="t" r="r" b="b"/>
            <a:pathLst>
              <a:path w="3944069" h="7424130">
                <a:moveTo>
                  <a:pt x="0" y="0"/>
                </a:moveTo>
                <a:lnTo>
                  <a:pt x="3944069" y="0"/>
                </a:lnTo>
                <a:lnTo>
                  <a:pt x="3944069" y="7424130"/>
                </a:lnTo>
                <a:lnTo>
                  <a:pt x="0" y="74241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TextBox 3"/>
          <p:cNvSpPr/>
          <p:nvPr/>
        </p:nvSpPr>
        <p:spPr>
          <a:xfrm>
            <a:off x="3310920" y="146160"/>
            <a:ext cx="11665800" cy="174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6860"/>
              </a:lnSpc>
            </a:pPr>
            <a:r>
              <a:rPr b="1" lang="en-US" sz="4900" spc="-1" strike="noStrike">
                <a:solidFill>
                  <a:srgbClr val="000000"/>
                </a:solidFill>
                <a:latin typeface="Canva Sans Bold"/>
                <a:ea typeface="Canva Sans Bold"/>
              </a:rPr>
              <a:t>DATASET,SPLIT AND PREPROCESSING</a:t>
            </a:r>
            <a:endParaRPr b="0" lang="en-IN" sz="4900" spc="-1" strike="noStrike">
              <a:latin typeface="Arial"/>
            </a:endParaRPr>
          </a:p>
        </p:txBody>
      </p:sp>
      <p:grpSp>
        <p:nvGrpSpPr>
          <p:cNvPr id="51" name="Group 4"/>
          <p:cNvGrpSpPr/>
          <p:nvPr/>
        </p:nvGrpSpPr>
        <p:grpSpPr>
          <a:xfrm>
            <a:off x="3959280" y="1223640"/>
            <a:ext cx="13046040" cy="8634600"/>
            <a:chOff x="3959280" y="1223640"/>
            <a:chExt cx="13046040" cy="8634600"/>
          </a:xfrm>
        </p:grpSpPr>
        <p:sp>
          <p:nvSpPr>
            <p:cNvPr id="52" name="Freeform 5"/>
            <p:cNvSpPr/>
            <p:nvPr/>
          </p:nvSpPr>
          <p:spPr>
            <a:xfrm>
              <a:off x="5100480" y="1589760"/>
              <a:ext cx="11904840" cy="8268480"/>
            </a:xfrm>
            <a:custGeom>
              <a:avLst/>
              <a:gdLst/>
              <a:ahLst/>
              <a:rect l="l" t="t" r="r" b="b"/>
              <a:pathLst>
                <a:path w="15873668" h="11024984">
                  <a:moveTo>
                    <a:pt x="0" y="0"/>
                  </a:moveTo>
                  <a:lnTo>
                    <a:pt x="15873668" y="0"/>
                  </a:lnTo>
                  <a:lnTo>
                    <a:pt x="15873668" y="11024984"/>
                  </a:lnTo>
                  <a:lnTo>
                    <a:pt x="0" y="110249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TextBox 6"/>
            <p:cNvSpPr/>
            <p:nvPr/>
          </p:nvSpPr>
          <p:spPr>
            <a:xfrm>
              <a:off x="5652000" y="5030280"/>
              <a:ext cx="9405360" cy="177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540000" indent="-270000">
                <a:lnSpc>
                  <a:spcPts val="3501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500" spc="-1" strike="noStrike">
                  <a:solidFill>
                    <a:srgbClr val="000000"/>
                  </a:solidFill>
                  <a:latin typeface="Canva Sans"/>
                  <a:ea typeface="Canva Sans"/>
                </a:rPr>
                <a:t>Training set: 78% of total data, 2346 images</a:t>
              </a:r>
              <a:endParaRPr b="0" lang="en-IN" sz="2500" spc="-1" strike="noStrike">
                <a:latin typeface="Arial"/>
              </a:endParaRPr>
            </a:p>
            <a:p>
              <a:pPr lvl="1" marL="540000" indent="-270000">
                <a:lnSpc>
                  <a:spcPts val="3501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500" spc="-1" strike="noStrike">
                  <a:solidFill>
                    <a:srgbClr val="000000"/>
                  </a:solidFill>
                  <a:latin typeface="Canva Sans"/>
                  <a:ea typeface="Canva Sans"/>
                </a:rPr>
                <a:t>Validation set: 13% of total data, 385 images</a:t>
              </a:r>
              <a:endParaRPr b="0" lang="en-IN" sz="2500" spc="-1" strike="noStrike">
                <a:latin typeface="Arial"/>
              </a:endParaRPr>
            </a:p>
            <a:p>
              <a:pPr lvl="1" marL="540000" indent="-270000">
                <a:lnSpc>
                  <a:spcPts val="3501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500" spc="-1" strike="noStrike">
                  <a:solidFill>
                    <a:srgbClr val="000000"/>
                  </a:solidFill>
                  <a:latin typeface="Canva Sans"/>
                  <a:ea typeface="Canva Sans"/>
                </a:rPr>
                <a:t>Test set: 9% of total data, 271 images</a:t>
              </a:r>
              <a:endParaRPr b="0" lang="en-IN" sz="2500" spc="-1" strike="noStrike">
                <a:latin typeface="Arial"/>
              </a:endParaRPr>
            </a:p>
            <a:p>
              <a:pPr algn="ctr">
                <a:lnSpc>
                  <a:spcPts val="3501"/>
                </a:lnSpc>
              </a:pPr>
              <a:endParaRPr b="0" lang="en-IN" sz="2500" spc="-1" strike="noStrike">
                <a:latin typeface="Arial"/>
              </a:endParaRPr>
            </a:p>
          </p:txBody>
        </p:sp>
        <p:sp>
          <p:nvSpPr>
            <p:cNvPr id="54" name="TextBox 7"/>
            <p:cNvSpPr/>
            <p:nvPr/>
          </p:nvSpPr>
          <p:spPr>
            <a:xfrm>
              <a:off x="6303240" y="4156200"/>
              <a:ext cx="7072560" cy="50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3966"/>
                </a:lnSpc>
              </a:pPr>
              <a:r>
                <a:rPr b="1" lang="en-US" sz="2830" spc="-1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Dataset split</a:t>
              </a:r>
              <a:endParaRPr b="0" lang="en-IN" sz="2830" spc="-1" strike="noStrike">
                <a:latin typeface="Arial"/>
              </a:endParaRPr>
            </a:p>
          </p:txBody>
        </p:sp>
        <p:sp>
          <p:nvSpPr>
            <p:cNvPr id="55" name="TextBox 8"/>
            <p:cNvSpPr/>
            <p:nvPr/>
          </p:nvSpPr>
          <p:spPr>
            <a:xfrm>
              <a:off x="3959280" y="1223640"/>
              <a:ext cx="7665480" cy="50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ts val="3966"/>
                </a:lnSpc>
              </a:pPr>
              <a:r>
                <a:rPr b="1" lang="en-US" sz="2830" spc="-1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Dataset Overview</a:t>
              </a:r>
              <a:endParaRPr b="0" lang="en-IN" sz="2830" spc="-1" strike="noStrike">
                <a:latin typeface="Arial"/>
              </a:endParaRPr>
            </a:p>
          </p:txBody>
        </p:sp>
        <p:sp>
          <p:nvSpPr>
            <p:cNvPr id="56" name="TextBox 9"/>
            <p:cNvSpPr/>
            <p:nvPr/>
          </p:nvSpPr>
          <p:spPr>
            <a:xfrm>
              <a:off x="5703480" y="2275560"/>
              <a:ext cx="10957680" cy="1845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560520" indent="-280080">
                <a:lnSpc>
                  <a:spcPts val="3634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600" spc="-1" strike="noStrike">
                  <a:solidFill>
                    <a:srgbClr val="000000"/>
                  </a:solidFill>
                  <a:latin typeface="Canva Sans"/>
                  <a:ea typeface="Canva Sans"/>
                </a:rPr>
                <a:t>Total Images: 3002</a:t>
              </a:r>
              <a:endParaRPr b="0" lang="en-IN" sz="2600" spc="-1" strike="noStrike">
                <a:latin typeface="Arial"/>
              </a:endParaRPr>
            </a:p>
            <a:p>
              <a:pPr lvl="1" marL="560520" indent="-280080">
                <a:lnSpc>
                  <a:spcPts val="3634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600" spc="-1" strike="noStrike">
                  <a:solidFill>
                    <a:srgbClr val="000000"/>
                  </a:solidFill>
                  <a:latin typeface="Canva Sans"/>
                  <a:ea typeface="Canva Sans"/>
                </a:rPr>
                <a:t>Classes:Helmet,Vest(YOLOv8s) Person (YOLOv8n)</a:t>
              </a:r>
              <a:endParaRPr b="0" lang="en-IN" sz="2600" spc="-1" strike="noStrike">
                <a:latin typeface="Arial"/>
              </a:endParaRPr>
            </a:p>
            <a:p>
              <a:pPr>
                <a:lnSpc>
                  <a:spcPts val="3634"/>
                </a:lnSpc>
              </a:pPr>
              <a:endParaRPr b="0" lang="en-IN" sz="2600" spc="-1" strike="noStrike">
                <a:latin typeface="Arial"/>
              </a:endParaRPr>
            </a:p>
            <a:p>
              <a:pPr>
                <a:lnSpc>
                  <a:spcPts val="3634"/>
                </a:lnSpc>
              </a:pPr>
              <a:endParaRPr b="0" lang="en-IN" sz="2600" spc="-1" strike="noStrike">
                <a:latin typeface="Arial"/>
              </a:endParaRPr>
            </a:p>
          </p:txBody>
        </p:sp>
        <p:sp>
          <p:nvSpPr>
            <p:cNvPr id="57" name="TextBox 10"/>
            <p:cNvSpPr/>
            <p:nvPr/>
          </p:nvSpPr>
          <p:spPr>
            <a:xfrm>
              <a:off x="6107400" y="7095240"/>
              <a:ext cx="10643400" cy="503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>
                <a:lnSpc>
                  <a:spcPts val="3966"/>
                </a:lnSpc>
              </a:pPr>
              <a:r>
                <a:rPr b="1" lang="en-US" sz="2830" spc="-1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Dataset preprocessing</a:t>
              </a:r>
              <a:endParaRPr b="0" lang="en-IN" sz="2830" spc="-1" strike="noStrike">
                <a:latin typeface="Arial"/>
              </a:endParaRPr>
            </a:p>
          </p:txBody>
        </p:sp>
        <p:sp>
          <p:nvSpPr>
            <p:cNvPr id="58" name="TextBox 11"/>
            <p:cNvSpPr/>
            <p:nvPr/>
          </p:nvSpPr>
          <p:spPr>
            <a:xfrm>
              <a:off x="5652000" y="7892640"/>
              <a:ext cx="11098800" cy="1711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lvl="1" marL="519840" indent="-259920">
                <a:lnSpc>
                  <a:spcPts val="337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410" spc="-1" strike="noStrike">
                  <a:solidFill>
                    <a:srgbClr val="000000"/>
                  </a:solidFill>
                  <a:latin typeface="Canva Sans"/>
                  <a:ea typeface="Canva Sans"/>
                </a:rPr>
                <a:t>Auto-Orient: Applied to ensure images are correctly aligned based on their EXIF data</a:t>
              </a:r>
              <a:endParaRPr b="0" lang="en-IN" sz="2410" spc="-1" strike="noStrike">
                <a:latin typeface="Arial"/>
              </a:endParaRPr>
            </a:p>
            <a:p>
              <a:pPr lvl="1" marL="519840" indent="-259920">
                <a:lnSpc>
                  <a:spcPts val="3370"/>
                </a:lnSpc>
                <a:buClr>
                  <a:srgbClr val="000000"/>
                </a:buClr>
                <a:buFont typeface="Arial"/>
                <a:buChar char="•"/>
              </a:pPr>
              <a:r>
                <a:rPr b="0" lang="en-US" sz="2410" spc="-1" strike="noStrike">
                  <a:solidFill>
                    <a:srgbClr val="000000"/>
                  </a:solidFill>
                  <a:latin typeface="Canva Sans"/>
                  <a:ea typeface="Canva Sans"/>
                </a:rPr>
                <a:t>Resize: Images were resized to 640x640 pixels using a stretch technique to fit the input size requirements for the YOLOv8 model.</a:t>
              </a:r>
              <a:endParaRPr b="0" lang="en-IN" sz="241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2"/>
          <p:cNvSpPr/>
          <p:nvPr/>
        </p:nvSpPr>
        <p:spPr>
          <a:xfrm>
            <a:off x="1081080" y="1708560"/>
            <a:ext cx="15987960" cy="8046720"/>
          </a:xfrm>
          <a:custGeom>
            <a:avLst/>
            <a:gdLst/>
            <a:ahLst/>
            <a:rect l="l" t="t" r="r" b="b"/>
            <a:pathLst>
              <a:path w="15988353" h="8047217">
                <a:moveTo>
                  <a:pt x="0" y="0"/>
                </a:moveTo>
                <a:lnTo>
                  <a:pt x="15988353" y="0"/>
                </a:lnTo>
                <a:lnTo>
                  <a:pt x="15988353" y="8047217"/>
                </a:lnTo>
                <a:lnTo>
                  <a:pt x="0" y="804721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TextBox 3"/>
          <p:cNvSpPr/>
          <p:nvPr/>
        </p:nvSpPr>
        <p:spPr>
          <a:xfrm>
            <a:off x="2230920" y="109800"/>
            <a:ext cx="1382616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0429"/>
              </a:lnSpc>
            </a:pPr>
            <a:r>
              <a:rPr b="1" lang="en-US" sz="7450" spc="-1" strike="noStrike">
                <a:solidFill>
                  <a:srgbClr val="000000"/>
                </a:solidFill>
                <a:latin typeface="Canva Sans Bold"/>
                <a:ea typeface="Canva Sans Bold"/>
              </a:rPr>
              <a:t>YOLO MODEL ARCHITECTURE</a:t>
            </a:r>
            <a:endParaRPr b="0" lang="en-IN" sz="74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2"/>
          <p:cNvSpPr/>
          <p:nvPr/>
        </p:nvSpPr>
        <p:spPr>
          <a:xfrm>
            <a:off x="2846160" y="512280"/>
            <a:ext cx="12410280" cy="9126000"/>
          </a:xfrm>
          <a:custGeom>
            <a:avLst/>
            <a:gdLst/>
            <a:ahLst/>
            <a:rect l="l" t="t" r="r" b="b"/>
            <a:pathLst>
              <a:path w="12410638" h="9126261">
                <a:moveTo>
                  <a:pt x="0" y="0"/>
                </a:moveTo>
                <a:lnTo>
                  <a:pt x="12410638" y="0"/>
                </a:lnTo>
                <a:lnTo>
                  <a:pt x="12410638" y="9126260"/>
                </a:lnTo>
                <a:lnTo>
                  <a:pt x="0" y="91262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Freeform 3"/>
          <p:cNvSpPr/>
          <p:nvPr/>
        </p:nvSpPr>
        <p:spPr>
          <a:xfrm>
            <a:off x="12386160" y="791280"/>
            <a:ext cx="5194440" cy="5194440"/>
          </a:xfrm>
          <a:custGeom>
            <a:avLst/>
            <a:gdLst/>
            <a:ahLst/>
            <a:rect l="l" t="t" r="r" b="b"/>
            <a:pathLst>
              <a:path w="5194781" h="5194781">
                <a:moveTo>
                  <a:pt x="0" y="0"/>
                </a:moveTo>
                <a:lnTo>
                  <a:pt x="5194781" y="0"/>
                </a:lnTo>
                <a:lnTo>
                  <a:pt x="5194781" y="5194781"/>
                </a:lnTo>
                <a:lnTo>
                  <a:pt x="0" y="51947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Freeform 4"/>
          <p:cNvSpPr/>
          <p:nvPr/>
        </p:nvSpPr>
        <p:spPr>
          <a:xfrm>
            <a:off x="566640" y="791280"/>
            <a:ext cx="5194440" cy="5194440"/>
          </a:xfrm>
          <a:custGeom>
            <a:avLst/>
            <a:gdLst/>
            <a:ahLst/>
            <a:rect l="l" t="t" r="r" b="b"/>
            <a:pathLst>
              <a:path w="5194781" h="5194781">
                <a:moveTo>
                  <a:pt x="0" y="0"/>
                </a:moveTo>
                <a:lnTo>
                  <a:pt x="5194781" y="0"/>
                </a:lnTo>
                <a:lnTo>
                  <a:pt x="5194781" y="5194781"/>
                </a:lnTo>
                <a:lnTo>
                  <a:pt x="0" y="51947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TextBox 5"/>
          <p:cNvSpPr/>
          <p:nvPr/>
        </p:nvSpPr>
        <p:spPr>
          <a:xfrm>
            <a:off x="6441480" y="4069440"/>
            <a:ext cx="5404680" cy="29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770"/>
              </a:lnSpc>
            </a:pPr>
            <a:r>
              <a:rPr b="1" lang="en-US" sz="5550" spc="-1" strike="noStrike">
                <a:solidFill>
                  <a:srgbClr val="000000"/>
                </a:solidFill>
                <a:latin typeface="Canva Sans Bold"/>
                <a:ea typeface="Canva Sans Bold"/>
              </a:rPr>
              <a:t>MODEL </a:t>
            </a:r>
            <a:endParaRPr b="0" lang="en-IN" sz="5550" spc="-1" strike="noStrike">
              <a:latin typeface="Arial"/>
            </a:endParaRPr>
          </a:p>
          <a:p>
            <a:pPr algn="ctr">
              <a:lnSpc>
                <a:spcPts val="7767"/>
              </a:lnSpc>
            </a:pPr>
            <a:r>
              <a:rPr b="1" lang="en-US" sz="5550" spc="-1" strike="noStrike">
                <a:solidFill>
                  <a:srgbClr val="000000"/>
                </a:solidFill>
                <a:latin typeface="Canva Sans Bold"/>
                <a:ea typeface="Canva Sans Bold"/>
              </a:rPr>
              <a:t>PERFORMANCE</a:t>
            </a:r>
            <a:endParaRPr b="0" lang="en-IN" sz="5550" spc="-1" strike="noStrike">
              <a:latin typeface="Arial"/>
            </a:endParaRPr>
          </a:p>
        </p:txBody>
      </p:sp>
      <p:sp>
        <p:nvSpPr>
          <p:cNvPr id="65" name="TextBox 6"/>
          <p:cNvSpPr/>
          <p:nvPr/>
        </p:nvSpPr>
        <p:spPr>
          <a:xfrm>
            <a:off x="7444440" y="961920"/>
            <a:ext cx="3472560" cy="288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620"/>
              </a:lnSpc>
            </a:pPr>
            <a:r>
              <a:rPr b="1" lang="en-US" sz="3300" spc="-1" strike="noStrike">
                <a:solidFill>
                  <a:srgbClr val="ffffff"/>
                </a:solidFill>
                <a:latin typeface="Canva Sans Bold"/>
                <a:ea typeface="Canva Sans Bold"/>
              </a:rPr>
              <a:t>Mean Average </a:t>
            </a:r>
            <a:endParaRPr b="0" lang="en-IN" sz="3300" spc="-1" strike="noStrike">
              <a:latin typeface="Arial"/>
            </a:endParaRPr>
          </a:p>
          <a:p>
            <a:pPr>
              <a:lnSpc>
                <a:spcPts val="4620"/>
              </a:lnSpc>
            </a:pPr>
            <a:r>
              <a:rPr b="1" lang="en-US" sz="3300" spc="-1" strike="noStrike">
                <a:solidFill>
                  <a:srgbClr val="ffffff"/>
                </a:solidFill>
                <a:latin typeface="Canva Sans Bold"/>
                <a:ea typeface="Canva Sans Bold"/>
              </a:rPr>
              <a:t>Precision (mAP): </a:t>
            </a:r>
            <a:endParaRPr b="0" lang="en-IN" sz="3300" spc="-1" strike="noStrike">
              <a:latin typeface="Arial"/>
            </a:endParaRPr>
          </a:p>
          <a:p>
            <a:pPr algn="ctr">
              <a:lnSpc>
                <a:spcPts val="4620"/>
              </a:lnSpc>
            </a:pPr>
            <a:r>
              <a:rPr b="1" lang="en-US" sz="3300" spc="-1" strike="noStrike">
                <a:solidFill>
                  <a:srgbClr val="ffffff"/>
                </a:solidFill>
                <a:latin typeface="Canva Sans Bold"/>
                <a:ea typeface="Canva Sans Bold"/>
              </a:rPr>
              <a:t>0.95147</a:t>
            </a:r>
            <a:endParaRPr b="0" lang="en-IN" sz="3300" spc="-1" strike="noStrike">
              <a:latin typeface="Arial"/>
            </a:endParaRPr>
          </a:p>
          <a:p>
            <a:pPr algn="ctr">
              <a:lnSpc>
                <a:spcPts val="4201"/>
              </a:lnSpc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66" name="TextBox 7"/>
          <p:cNvSpPr/>
          <p:nvPr/>
        </p:nvSpPr>
        <p:spPr>
          <a:xfrm>
            <a:off x="11325600" y="7044480"/>
            <a:ext cx="2120760" cy="293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62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4620"/>
              </a:lnSpc>
            </a:pPr>
            <a:r>
              <a:rPr b="1" lang="en-US" sz="3300" spc="-1" strike="noStrike">
                <a:solidFill>
                  <a:srgbClr val="ffffff"/>
                </a:solidFill>
                <a:latin typeface="Canva Sans Bold"/>
                <a:ea typeface="Canva Sans Bold"/>
              </a:rPr>
              <a:t>Precision: </a:t>
            </a:r>
            <a:endParaRPr b="0" lang="en-IN" sz="3300" spc="-1" strike="noStrike">
              <a:latin typeface="Arial"/>
            </a:endParaRPr>
          </a:p>
          <a:p>
            <a:pPr>
              <a:lnSpc>
                <a:spcPts val="4620"/>
              </a:lnSpc>
            </a:pPr>
            <a:r>
              <a:rPr b="1" lang="en-US" sz="3300" spc="-1" strike="noStrike">
                <a:solidFill>
                  <a:srgbClr val="ffffff"/>
                </a:solidFill>
                <a:latin typeface="Canva Sans Bold"/>
                <a:ea typeface="Canva Sans Bold"/>
              </a:rPr>
              <a:t>0.93631</a:t>
            </a:r>
            <a:endParaRPr b="0" lang="en-IN" sz="3300" spc="-1" strike="noStrike">
              <a:latin typeface="Arial"/>
            </a:endParaRPr>
          </a:p>
          <a:p>
            <a:pPr algn="ctr">
              <a:lnSpc>
                <a:spcPts val="4620"/>
              </a:lnSpc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67" name="TextBox 8"/>
          <p:cNvSpPr/>
          <p:nvPr/>
        </p:nvSpPr>
        <p:spPr>
          <a:xfrm>
            <a:off x="4802400" y="6923520"/>
            <a:ext cx="1824480" cy="32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179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ts val="5179"/>
              </a:lnSpc>
            </a:pPr>
            <a:r>
              <a:rPr b="1" lang="en-US" sz="3700" spc="-1" strike="noStrike">
                <a:solidFill>
                  <a:srgbClr val="ffffff"/>
                </a:solidFill>
                <a:latin typeface="Canva Sans Bold"/>
                <a:ea typeface="Canva Sans Bold"/>
              </a:rPr>
              <a:t>Recall: </a:t>
            </a:r>
            <a:endParaRPr b="0" lang="en-IN" sz="3700" spc="-1" strike="noStrike">
              <a:latin typeface="Arial"/>
            </a:endParaRPr>
          </a:p>
          <a:p>
            <a:pPr>
              <a:lnSpc>
                <a:spcPts val="5179"/>
              </a:lnSpc>
            </a:pPr>
            <a:r>
              <a:rPr b="1" lang="en-US" sz="3700" spc="-1" strike="noStrike">
                <a:solidFill>
                  <a:srgbClr val="ffffff"/>
                </a:solidFill>
                <a:latin typeface="Canva Sans Bold"/>
                <a:ea typeface="Canva Sans Bold"/>
              </a:rPr>
              <a:t>0.88215</a:t>
            </a:r>
            <a:endParaRPr b="0" lang="en-IN" sz="3700" spc="-1" strike="noStrike">
              <a:latin typeface="Arial"/>
            </a:endParaRPr>
          </a:p>
          <a:p>
            <a:pPr algn="ctr">
              <a:lnSpc>
                <a:spcPts val="4759"/>
              </a:lnSpc>
            </a:pPr>
            <a:endParaRPr b="0" lang="en-IN" sz="3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2"/>
          <p:cNvSpPr/>
          <p:nvPr/>
        </p:nvSpPr>
        <p:spPr>
          <a:xfrm>
            <a:off x="2160720" y="-129960"/>
            <a:ext cx="14466600" cy="10665360"/>
          </a:xfrm>
          <a:custGeom>
            <a:avLst/>
            <a:gdLst/>
            <a:ahLst/>
            <a:rect l="l" t="t" r="r" b="b"/>
            <a:pathLst>
              <a:path w="14467007" h="10665677">
                <a:moveTo>
                  <a:pt x="0" y="0"/>
                </a:moveTo>
                <a:lnTo>
                  <a:pt x="14467007" y="0"/>
                </a:lnTo>
                <a:lnTo>
                  <a:pt x="14467007" y="10665677"/>
                </a:lnTo>
                <a:lnTo>
                  <a:pt x="0" y="106656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2"/>
          <p:cNvGrpSpPr/>
          <p:nvPr/>
        </p:nvGrpSpPr>
        <p:grpSpPr>
          <a:xfrm>
            <a:off x="320040" y="-140400"/>
            <a:ext cx="18287640" cy="10427040"/>
            <a:chOff x="320040" y="-140400"/>
            <a:chExt cx="18287640" cy="10427040"/>
          </a:xfrm>
        </p:grpSpPr>
        <p:pic>
          <p:nvPicPr>
            <p:cNvPr id="70" name="Picture 3" descr=""/>
            <p:cNvPicPr/>
            <p:nvPr/>
          </p:nvPicPr>
          <p:blipFill>
            <a:blip r:embed="rId1"/>
            <a:srcRect l="673" t="0" r="673" b="0"/>
            <a:stretch/>
          </p:blipFill>
          <p:spPr>
            <a:xfrm>
              <a:off x="320040" y="-140400"/>
              <a:ext cx="18287640" cy="104270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71" name="TextBox 4"/>
          <p:cNvSpPr/>
          <p:nvPr/>
        </p:nvSpPr>
        <p:spPr>
          <a:xfrm>
            <a:off x="2148480" y="580320"/>
            <a:ext cx="13611960" cy="183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4445"/>
              </a:lnSpc>
            </a:pPr>
            <a:r>
              <a:rPr b="1" lang="en-US" sz="14450" spc="-1" strike="noStrike">
                <a:solidFill>
                  <a:srgbClr val="ffffff"/>
                </a:solidFill>
                <a:latin typeface="Roboto Condensed Bold"/>
                <a:ea typeface="Roboto Condensed Bold"/>
              </a:rPr>
              <a:t>THANK YOU</a:t>
            </a:r>
            <a:endParaRPr b="0" lang="en-IN" sz="144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LibreOffice/7.2.2.2$Windows_X86_64 LibreOffice_project/02b2acce88a210515b4a5bb2e46cbfb63fe97d56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DAGUQqlw7IE</dc:identifier>
  <dc:language>en-IN</dc:language>
  <cp:lastModifiedBy/>
  <dcterms:modified xsi:type="dcterms:W3CDTF">2024-12-07T08:27:12Z</dcterms:modified>
  <cp:revision>2</cp:revision>
  <dc:subject/>
  <dc:title>CONWOR SAFETY DETECTOR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